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6081B-3385-40E4-BBF3-D9B0BC04E673}" type="datetimeFigureOut">
              <a:rPr lang="en-IN" smtClean="0"/>
              <a:t>01-09-2022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0C624F-EAAF-4599-A4E2-5FC27860965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568952" cy="720079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SOP of Execution of FDR works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7704856" cy="64807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To be followed by: 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2636912"/>
            <a:ext cx="7704856" cy="1800200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Contractor </a:t>
            </a:r>
            <a:endParaRPr lang="en-IN" sz="32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Project Implementation Unit </a:t>
            </a:r>
            <a:endParaRPr lang="en-IN" sz="3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Project Management Unit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520" y="548680"/>
            <a:ext cx="8568952" cy="482453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17. </a:t>
            </a:r>
            <a:r>
              <a:rPr lang="en-US" sz="2800" dirty="0">
                <a:solidFill>
                  <a:srgbClr val="002060"/>
                </a:solidFill>
              </a:rPr>
              <a:t>Laying of BC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Person-</a:t>
            </a:r>
            <a:r>
              <a:rPr lang="en-US" sz="2800" dirty="0">
                <a:solidFill>
                  <a:srgbClr val="C00000"/>
                </a:solidFill>
              </a:rPr>
              <a:t> PIU, PMU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18. </a:t>
            </a:r>
            <a:r>
              <a:rPr lang="en-US" sz="2800" dirty="0">
                <a:solidFill>
                  <a:srgbClr val="002060"/>
                </a:solidFill>
              </a:rPr>
              <a:t>Speed </a:t>
            </a:r>
            <a:r>
              <a:rPr lang="en-US" sz="2800" dirty="0" err="1">
                <a:solidFill>
                  <a:srgbClr val="002060"/>
                </a:solidFill>
              </a:rPr>
              <a:t>braker</a:t>
            </a:r>
            <a:r>
              <a:rPr lang="en-US" sz="2800" dirty="0">
                <a:solidFill>
                  <a:srgbClr val="002060"/>
                </a:solidFill>
              </a:rPr>
              <a:t> as required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19. </a:t>
            </a:r>
            <a:r>
              <a:rPr lang="en-US" sz="2800" dirty="0">
                <a:solidFill>
                  <a:srgbClr val="002060"/>
                </a:solidFill>
              </a:rPr>
              <a:t>Construction of Side drain and paneled concrete pavement in the built up area.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–</a:t>
            </a:r>
            <a:r>
              <a:rPr lang="en-US" sz="2800" dirty="0">
                <a:solidFill>
                  <a:srgbClr val="C00000"/>
                </a:solidFill>
              </a:rPr>
              <a:t>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20. </a:t>
            </a:r>
            <a:r>
              <a:rPr lang="en-US" sz="2800" dirty="0">
                <a:solidFill>
                  <a:srgbClr val="002060"/>
                </a:solidFill>
              </a:rPr>
              <a:t>Fixing of Caution Board &amp; Village Boards, Logo Board, Fixing of </a:t>
            </a:r>
            <a:r>
              <a:rPr lang="en-US" sz="2800" dirty="0" err="1">
                <a:solidFill>
                  <a:srgbClr val="002060"/>
                </a:solidFill>
              </a:rPr>
              <a:t>Cateyes</a:t>
            </a:r>
            <a:r>
              <a:rPr lang="en-US" sz="2800" dirty="0">
                <a:solidFill>
                  <a:srgbClr val="002060"/>
                </a:solidFill>
              </a:rPr>
              <a:t>,. Marking of Edge Lines.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smtClean="0">
                <a:solidFill>
                  <a:srgbClr val="C00000"/>
                </a:solidFill>
              </a:rPr>
              <a:t>Responsible Person–</a:t>
            </a:r>
            <a:r>
              <a:rPr lang="en-US" sz="2800" dirty="0">
                <a:solidFill>
                  <a:srgbClr val="C00000"/>
                </a:solidFill>
              </a:rPr>
              <a:t>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/>
            <a:endParaRPr lang="en-IN" sz="27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704856" cy="576064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Stages</a:t>
            </a:r>
            <a:r>
              <a:rPr lang="en-US" sz="3600" dirty="0" smtClean="0">
                <a:solidFill>
                  <a:srgbClr val="002060"/>
                </a:solidFill>
              </a:rPr>
              <a:t>: 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1772816"/>
            <a:ext cx="7848872" cy="194421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Deployment of Manpower </a:t>
            </a:r>
            <a:endParaRPr lang="en-IN" sz="3200" dirty="0">
              <a:solidFill>
                <a:srgbClr val="002060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Deployment of Manpower for Lab </a:t>
            </a:r>
            <a:endParaRPr lang="en-IN" sz="3200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Deployment of Manpower of Execution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560" y="548680"/>
            <a:ext cx="8208912" cy="4536504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457200" lvl="0" indent="-457200" algn="just"/>
            <a:r>
              <a:rPr lang="en-US" sz="3200" dirty="0" smtClean="0">
                <a:solidFill>
                  <a:srgbClr val="002060"/>
                </a:solidFill>
              </a:rPr>
              <a:t>4. </a:t>
            </a:r>
            <a:r>
              <a:rPr lang="en-US" sz="3200" dirty="0">
                <a:solidFill>
                  <a:srgbClr val="002060"/>
                </a:solidFill>
              </a:rPr>
              <a:t>Deployment of Machineries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 err="1" smtClean="0">
                <a:solidFill>
                  <a:srgbClr val="002060"/>
                </a:solidFill>
              </a:rPr>
              <a:t>Reclaimer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>
                <a:solidFill>
                  <a:srgbClr val="002060"/>
                </a:solidFill>
              </a:rPr>
              <a:t>Cement Spreader &amp; Additive Spreader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>
                <a:solidFill>
                  <a:srgbClr val="002060"/>
                </a:solidFill>
              </a:rPr>
              <a:t>Pat Foot Roller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 err="1">
                <a:solidFill>
                  <a:srgbClr val="002060"/>
                </a:solidFill>
              </a:rPr>
              <a:t>Tandum</a:t>
            </a:r>
            <a:r>
              <a:rPr lang="en-US" sz="3200" dirty="0">
                <a:solidFill>
                  <a:srgbClr val="002060"/>
                </a:solidFill>
              </a:rPr>
              <a:t> Roller/Soil Compactor 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>
                <a:solidFill>
                  <a:srgbClr val="002060"/>
                </a:solidFill>
              </a:rPr>
              <a:t>Pneumatic </a:t>
            </a:r>
            <a:r>
              <a:rPr lang="en-US" sz="3200" dirty="0" err="1">
                <a:solidFill>
                  <a:srgbClr val="002060"/>
                </a:solidFill>
              </a:rPr>
              <a:t>Tyre</a:t>
            </a:r>
            <a:r>
              <a:rPr lang="en-US" sz="3200" dirty="0">
                <a:solidFill>
                  <a:srgbClr val="002060"/>
                </a:solidFill>
              </a:rPr>
              <a:t> Roller 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>
                <a:solidFill>
                  <a:srgbClr val="002060"/>
                </a:solidFill>
              </a:rPr>
              <a:t>Water Tanker </a:t>
            </a:r>
            <a:endParaRPr lang="en-IN" sz="3200" dirty="0">
              <a:solidFill>
                <a:srgbClr val="002060"/>
              </a:solidFill>
            </a:endParaRPr>
          </a:p>
          <a:p>
            <a:pPr marL="1028700" lvl="1" indent="-571500" algn="just">
              <a:buFont typeface="+mj-lt"/>
              <a:buAutoNum type="romanLcPeriod"/>
            </a:pPr>
            <a:r>
              <a:rPr lang="en-US" sz="3200" dirty="0">
                <a:solidFill>
                  <a:srgbClr val="002060"/>
                </a:solidFill>
              </a:rPr>
              <a:t>Motor Grader </a:t>
            </a:r>
            <a:endParaRPr lang="en-IN" sz="3200" dirty="0">
              <a:solidFill>
                <a:srgbClr val="002060"/>
              </a:solidFill>
            </a:endParaRPr>
          </a:p>
          <a:p>
            <a:pPr marL="457200" lvl="0" indent="-457200" algn="just"/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95536" y="836712"/>
            <a:ext cx="8352928" cy="4536504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457200" lvl="0" indent="-457200"/>
            <a:r>
              <a:rPr lang="en-US" sz="2800" dirty="0" smtClean="0">
                <a:solidFill>
                  <a:srgbClr val="002060"/>
                </a:solidFill>
              </a:rPr>
              <a:t>5. </a:t>
            </a:r>
            <a:r>
              <a:rPr lang="en-US" sz="2800" dirty="0">
                <a:solidFill>
                  <a:srgbClr val="002060"/>
                </a:solidFill>
              </a:rPr>
              <a:t>Arrangement of Additive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</a:p>
          <a:p>
            <a:pPr marL="457200" lvl="0" indent="-457200" algn="just"/>
            <a:r>
              <a:rPr lang="en-US" sz="2800" dirty="0" smtClean="0">
                <a:solidFill>
                  <a:srgbClr val="002060"/>
                </a:solidFill>
              </a:rPr>
              <a:t>    Details </a:t>
            </a:r>
            <a:r>
              <a:rPr lang="en-US" sz="2800" dirty="0">
                <a:solidFill>
                  <a:srgbClr val="002060"/>
                </a:solidFill>
              </a:rPr>
              <a:t>of Additives required to be submitted by the contractor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857250" lvl="1" indent="-400050" algn="just">
              <a:buFont typeface="+mj-lt"/>
              <a:buAutoNum type="romanLcPeriod"/>
            </a:pPr>
            <a:r>
              <a:rPr lang="en-US" sz="2800" dirty="0">
                <a:solidFill>
                  <a:srgbClr val="002060"/>
                </a:solidFill>
              </a:rPr>
              <a:t>Brand Name and Manufacturer Detail 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just">
              <a:buFont typeface="+mj-lt"/>
              <a:buAutoNum type="romanLcPeriod"/>
            </a:pPr>
            <a:r>
              <a:rPr lang="en-US" sz="2800" dirty="0">
                <a:solidFill>
                  <a:srgbClr val="002060"/>
                </a:solidFill>
              </a:rPr>
              <a:t>IRC Accreditation or Equivalent Accreditation Certificate  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just">
              <a:buFont typeface="+mj-lt"/>
              <a:buAutoNum type="romanLcPeriod"/>
            </a:pPr>
            <a:r>
              <a:rPr lang="en-US" sz="2800" dirty="0">
                <a:solidFill>
                  <a:srgbClr val="002060"/>
                </a:solidFill>
              </a:rPr>
              <a:t>Leaching Test Report 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just">
              <a:buFont typeface="+mj-lt"/>
              <a:buAutoNum type="romanLcPeriod"/>
            </a:pPr>
            <a:r>
              <a:rPr lang="en-US" sz="2800" dirty="0">
                <a:solidFill>
                  <a:srgbClr val="002060"/>
                </a:solidFill>
              </a:rPr>
              <a:t>Procurement Detail of the Material (submitted to the PIU time to time).</a:t>
            </a:r>
            <a:endParaRPr lang="en-IN" sz="5400" dirty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67544" y="692696"/>
            <a:ext cx="8352928" cy="410445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lvl="0"/>
            <a:r>
              <a:rPr lang="en-US" sz="3200" dirty="0" smtClean="0">
                <a:solidFill>
                  <a:srgbClr val="002060"/>
                </a:solidFill>
              </a:rPr>
              <a:t>6. </a:t>
            </a:r>
            <a:r>
              <a:rPr lang="en-US" sz="3200" dirty="0">
                <a:solidFill>
                  <a:srgbClr val="002060"/>
                </a:solidFill>
              </a:rPr>
              <a:t>Submission of JMF </a:t>
            </a:r>
            <a:endParaRPr lang="en-IN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Following information is to be submitted to the PIU: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3200" dirty="0" smtClean="0">
                <a:solidFill>
                  <a:srgbClr val="002060"/>
                </a:solidFill>
              </a:rPr>
              <a:t>MDD and OMC </a:t>
            </a:r>
            <a:endParaRPr lang="en-IN" sz="3200" dirty="0" smtClean="0">
              <a:solidFill>
                <a:srgbClr val="002060"/>
              </a:solidFill>
            </a:endParaRPr>
          </a:p>
          <a:p>
            <a:pPr marL="857250" lvl="1" indent="-400050">
              <a:buFont typeface="+mj-lt"/>
              <a:buAutoNum type="romanLcPeriod"/>
            </a:pPr>
            <a:r>
              <a:rPr lang="en-US" sz="3200" dirty="0" smtClean="0">
                <a:solidFill>
                  <a:srgbClr val="002060"/>
                </a:solidFill>
              </a:rPr>
              <a:t>7</a:t>
            </a:r>
            <a:r>
              <a:rPr lang="en-US" sz="3200" baseline="30000" dirty="0" smtClean="0">
                <a:solidFill>
                  <a:srgbClr val="002060"/>
                </a:solidFill>
              </a:rPr>
              <a:t>th</a:t>
            </a:r>
            <a:r>
              <a:rPr lang="en-US" sz="3200" dirty="0" smtClean="0">
                <a:solidFill>
                  <a:srgbClr val="002060"/>
                </a:solidFill>
              </a:rPr>
              <a:t> day and 28</a:t>
            </a:r>
            <a:r>
              <a:rPr lang="en-US" sz="3200" baseline="30000" dirty="0" smtClean="0">
                <a:solidFill>
                  <a:srgbClr val="002060"/>
                </a:solidFill>
              </a:rPr>
              <a:t>th</a:t>
            </a:r>
            <a:r>
              <a:rPr lang="en-US" sz="3200" dirty="0" smtClean="0">
                <a:solidFill>
                  <a:srgbClr val="002060"/>
                </a:solidFill>
              </a:rPr>
              <a:t> day UCS</a:t>
            </a:r>
            <a:endParaRPr lang="en-IN" sz="3200" dirty="0" smtClean="0">
              <a:solidFill>
                <a:srgbClr val="002060"/>
              </a:solidFill>
            </a:endParaRPr>
          </a:p>
          <a:p>
            <a:pPr marL="857250" lvl="1" indent="-400050">
              <a:buFont typeface="+mj-lt"/>
              <a:buAutoNum type="romanLcPeriod"/>
            </a:pPr>
            <a:r>
              <a:rPr lang="en-US" sz="3200" dirty="0" smtClean="0">
                <a:solidFill>
                  <a:srgbClr val="002060"/>
                </a:solidFill>
              </a:rPr>
              <a:t>Flexural Strength </a:t>
            </a:r>
            <a:endParaRPr lang="en-IN" sz="3200" dirty="0" smtClean="0">
              <a:solidFill>
                <a:srgbClr val="002060"/>
              </a:solidFill>
            </a:endParaRPr>
          </a:p>
          <a:p>
            <a:pPr marL="857250" lvl="1" indent="-400050">
              <a:buFont typeface="+mj-lt"/>
              <a:buAutoNum type="romanLcPeriod"/>
            </a:pPr>
            <a:r>
              <a:rPr lang="en-US" sz="3200" dirty="0" smtClean="0">
                <a:solidFill>
                  <a:srgbClr val="002060"/>
                </a:solidFill>
              </a:rPr>
              <a:t>Durability </a:t>
            </a:r>
            <a:endParaRPr lang="en-IN" sz="3200" dirty="0" smtClean="0">
              <a:solidFill>
                <a:srgbClr val="002060"/>
              </a:solidFill>
            </a:endParaRPr>
          </a:p>
          <a:p>
            <a:pPr marL="857250" lvl="1" indent="-400050">
              <a:buFont typeface="+mj-lt"/>
              <a:buAutoNum type="romanLcPeriod"/>
            </a:pPr>
            <a:r>
              <a:rPr lang="en-US" sz="3200" dirty="0" smtClean="0">
                <a:solidFill>
                  <a:srgbClr val="002060"/>
                </a:solidFill>
              </a:rPr>
              <a:t>Residual Strength </a:t>
            </a:r>
            <a:endParaRPr lang="en-IN" sz="115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67544" y="332656"/>
            <a:ext cx="8280920" cy="4680520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lvl="0"/>
            <a:r>
              <a:rPr lang="en-US" sz="2700" dirty="0" smtClean="0">
                <a:solidFill>
                  <a:srgbClr val="002060"/>
                </a:solidFill>
              </a:rPr>
              <a:t>7. </a:t>
            </a:r>
            <a:r>
              <a:rPr lang="en-US" sz="2700" dirty="0" err="1">
                <a:solidFill>
                  <a:srgbClr val="002060"/>
                </a:solidFill>
              </a:rPr>
              <a:t>Stagewise</a:t>
            </a:r>
            <a:r>
              <a:rPr lang="en-US" sz="2700" dirty="0">
                <a:solidFill>
                  <a:srgbClr val="002060"/>
                </a:solidFill>
              </a:rPr>
              <a:t> Activities of Work Execution</a:t>
            </a:r>
            <a:endParaRPr lang="en-IN" sz="2700" dirty="0">
              <a:solidFill>
                <a:srgbClr val="002060"/>
              </a:solidFill>
            </a:endParaRPr>
          </a:p>
          <a:p>
            <a:pPr marL="857250" lvl="1" indent="-400050"/>
            <a:r>
              <a:rPr lang="en-US" sz="2700" dirty="0" smtClean="0">
                <a:solidFill>
                  <a:srgbClr val="002060"/>
                </a:solidFill>
              </a:rPr>
              <a:t>1. Collection </a:t>
            </a:r>
            <a:r>
              <a:rPr lang="en-US" sz="2700" dirty="0">
                <a:solidFill>
                  <a:srgbClr val="002060"/>
                </a:solidFill>
              </a:rPr>
              <a:t>of Material Sample for JMF 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</a:t>
            </a:r>
            <a:r>
              <a:rPr lang="en-US" sz="2700" dirty="0" err="1" smtClean="0">
                <a:solidFill>
                  <a:srgbClr val="C00000"/>
                </a:solidFill>
              </a:rPr>
              <a:t>PIU+PMU+Contractor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2. Procurement </a:t>
            </a:r>
            <a:r>
              <a:rPr lang="en-US" sz="2700" dirty="0">
                <a:solidFill>
                  <a:srgbClr val="002060"/>
                </a:solidFill>
              </a:rPr>
              <a:t>and Evaluation of JMF 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-PIU+PMU</a:t>
            </a: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3. </a:t>
            </a:r>
            <a:r>
              <a:rPr lang="en-US" sz="2700" dirty="0">
                <a:solidFill>
                  <a:srgbClr val="002060"/>
                </a:solidFill>
              </a:rPr>
              <a:t>Establishment of Information Sign board &amp; Citizen Information </a:t>
            </a:r>
            <a:r>
              <a:rPr lang="en-US" sz="2700" dirty="0" smtClean="0">
                <a:solidFill>
                  <a:srgbClr val="002060"/>
                </a:solidFill>
              </a:rPr>
              <a:t>Board</a:t>
            </a: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–Contractor</a:t>
            </a: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4.</a:t>
            </a:r>
            <a:r>
              <a:rPr lang="en-US" sz="2700" dirty="0">
                <a:solidFill>
                  <a:srgbClr val="002060"/>
                </a:solidFill>
              </a:rPr>
              <a:t> Setting of works - Establishment of Bench Mark (RBM/TBM)/ Reference </a:t>
            </a:r>
            <a:r>
              <a:rPr lang="en-US" sz="2700" dirty="0" err="1" smtClean="0">
                <a:solidFill>
                  <a:srgbClr val="002060"/>
                </a:solidFill>
              </a:rPr>
              <a:t>Pillers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2700" dirty="0" smtClean="0">
                <a:solidFill>
                  <a:srgbClr val="C00000"/>
                </a:solidFill>
              </a:rPr>
              <a:t>Responsible Person –Contractor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/>
            <a:endParaRPr lang="en-IN" sz="27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520" y="548680"/>
            <a:ext cx="8496944" cy="4176464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857250" lvl="1" indent="-400050"/>
            <a:r>
              <a:rPr lang="en-US" sz="2700" dirty="0" smtClean="0">
                <a:solidFill>
                  <a:srgbClr val="002060"/>
                </a:solidFill>
              </a:rPr>
              <a:t>5. </a:t>
            </a:r>
            <a:r>
              <a:rPr lang="en-US" sz="2800" dirty="0">
                <a:solidFill>
                  <a:srgbClr val="002060"/>
                </a:solidFill>
              </a:rPr>
              <a:t>Establishment of Central </a:t>
            </a:r>
            <a:r>
              <a:rPr lang="en-US" sz="2800" dirty="0" err="1">
                <a:solidFill>
                  <a:srgbClr val="002060"/>
                </a:solidFill>
              </a:rPr>
              <a:t>Laboratry</a:t>
            </a:r>
            <a:r>
              <a:rPr lang="en-US" sz="2800" dirty="0">
                <a:solidFill>
                  <a:srgbClr val="002060"/>
                </a:solidFill>
              </a:rPr>
              <a:t> and </a:t>
            </a:r>
            <a:r>
              <a:rPr lang="en-US" sz="2800" dirty="0" err="1">
                <a:solidFill>
                  <a:srgbClr val="002060"/>
                </a:solidFill>
              </a:rPr>
              <a:t>Packagewise</a:t>
            </a:r>
            <a:r>
              <a:rPr lang="en-US" sz="2800" dirty="0">
                <a:solidFill>
                  <a:srgbClr val="002060"/>
                </a:solidFill>
              </a:rPr>
              <a:t> Laboratories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Person-Contractor</a:t>
            </a: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6. </a:t>
            </a:r>
            <a:r>
              <a:rPr lang="en-US" sz="2800" dirty="0">
                <a:solidFill>
                  <a:srgbClr val="002060"/>
                </a:solidFill>
              </a:rPr>
              <a:t>Joint Survey of the road and CD structure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</a:t>
            </a:r>
            <a:r>
              <a:rPr lang="en-US" sz="2800" dirty="0">
                <a:solidFill>
                  <a:srgbClr val="C00000"/>
                </a:solidFill>
              </a:rPr>
              <a:t> 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7. </a:t>
            </a:r>
            <a:r>
              <a:rPr lang="en-US" sz="2800" dirty="0">
                <a:solidFill>
                  <a:srgbClr val="002060"/>
                </a:solidFill>
              </a:rPr>
              <a:t>Finalization of Road level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–</a:t>
            </a:r>
            <a:r>
              <a:rPr lang="en-US" sz="2800" dirty="0">
                <a:solidFill>
                  <a:srgbClr val="C00000"/>
                </a:solidFill>
              </a:rPr>
              <a:t>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8. </a:t>
            </a:r>
            <a:r>
              <a:rPr lang="en-US" sz="2800" dirty="0">
                <a:solidFill>
                  <a:srgbClr val="002060"/>
                </a:solidFill>
              </a:rPr>
              <a:t>Clearing &amp; Grubbing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2700" dirty="0" smtClean="0">
                <a:solidFill>
                  <a:srgbClr val="C00000"/>
                </a:solidFill>
              </a:rPr>
              <a:t>Responsible Person –Contractor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/>
            <a:endParaRPr lang="en-IN" sz="27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2008" y="404664"/>
            <a:ext cx="8820472" cy="4608512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9. </a:t>
            </a:r>
            <a:r>
              <a:rPr lang="en-US" sz="2800" dirty="0">
                <a:solidFill>
                  <a:srgbClr val="002060"/>
                </a:solidFill>
              </a:rPr>
              <a:t>Execution of Embankment and </a:t>
            </a:r>
            <a:r>
              <a:rPr lang="en-US" sz="2800" dirty="0" err="1">
                <a:solidFill>
                  <a:srgbClr val="002060"/>
                </a:solidFill>
              </a:rPr>
              <a:t>Subgrade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Person-Contractor</a:t>
            </a: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10. </a:t>
            </a:r>
            <a:r>
              <a:rPr lang="en-US" sz="2800" dirty="0" err="1">
                <a:solidFill>
                  <a:srgbClr val="002060"/>
                </a:solidFill>
              </a:rPr>
              <a:t>Dismentaling</a:t>
            </a:r>
            <a:r>
              <a:rPr lang="en-US" sz="2800" dirty="0">
                <a:solidFill>
                  <a:srgbClr val="002060"/>
                </a:solidFill>
              </a:rPr>
              <a:t> of Existing Pavement &amp; Spreading in required width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11. </a:t>
            </a:r>
            <a:r>
              <a:rPr lang="en-US" sz="2800" dirty="0">
                <a:solidFill>
                  <a:srgbClr val="002060"/>
                </a:solidFill>
              </a:rPr>
              <a:t>Construction of Trial Patch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–</a:t>
            </a:r>
            <a:r>
              <a:rPr lang="en-US" sz="2800" dirty="0">
                <a:solidFill>
                  <a:srgbClr val="C00000"/>
                </a:solidFill>
              </a:rPr>
              <a:t>PIU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12. </a:t>
            </a:r>
            <a:r>
              <a:rPr lang="en-US" sz="2800" dirty="0">
                <a:solidFill>
                  <a:srgbClr val="002060"/>
                </a:solidFill>
              </a:rPr>
              <a:t>Execution of </a:t>
            </a:r>
            <a:r>
              <a:rPr lang="en-US" sz="2800" dirty="0" smtClean="0">
                <a:solidFill>
                  <a:srgbClr val="002060"/>
                </a:solidFill>
              </a:rPr>
              <a:t>Stabilization </a:t>
            </a:r>
            <a:r>
              <a:rPr lang="en-US" sz="2800" dirty="0">
                <a:solidFill>
                  <a:srgbClr val="002060"/>
                </a:solidFill>
              </a:rPr>
              <a:t>work of remaining length 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smtClean="0">
                <a:solidFill>
                  <a:srgbClr val="C00000"/>
                </a:solidFill>
              </a:rPr>
              <a:t>Responsible Person–</a:t>
            </a:r>
            <a:r>
              <a:rPr lang="en-US" sz="2800" dirty="0" smtClean="0">
                <a:solidFill>
                  <a:srgbClr val="C00000"/>
                </a:solidFill>
              </a:rPr>
              <a:t>PIU</a:t>
            </a:r>
            <a:r>
              <a:rPr lang="en-US" sz="2800" dirty="0">
                <a:solidFill>
                  <a:srgbClr val="C00000"/>
                </a:solidFill>
              </a:rPr>
              <a:t>, PMU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/>
            <a:endParaRPr lang="en-IN" sz="27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560" y="620688"/>
            <a:ext cx="8136904" cy="4176464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13. </a:t>
            </a:r>
            <a:r>
              <a:rPr lang="en-US" sz="2800" dirty="0">
                <a:solidFill>
                  <a:srgbClr val="002060"/>
                </a:solidFill>
              </a:rPr>
              <a:t>Prime coat over FDR base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Person-PIU &amp; Contractor</a:t>
            </a: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14. </a:t>
            </a:r>
            <a:r>
              <a:rPr lang="en-US" sz="2800" dirty="0">
                <a:solidFill>
                  <a:srgbClr val="002060"/>
                </a:solidFill>
              </a:rPr>
              <a:t>Tack </a:t>
            </a:r>
            <a:r>
              <a:rPr lang="en-US" sz="2800" dirty="0" smtClean="0">
                <a:solidFill>
                  <a:srgbClr val="002060"/>
                </a:solidFill>
              </a:rPr>
              <a:t>Coat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-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15. </a:t>
            </a:r>
            <a:r>
              <a:rPr lang="en-US" sz="2800" dirty="0">
                <a:solidFill>
                  <a:srgbClr val="002060"/>
                </a:solidFill>
              </a:rPr>
              <a:t>Laying of SAMI Layer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Responsible Person –</a:t>
            </a:r>
            <a:r>
              <a:rPr lang="en-US" sz="2800" dirty="0">
                <a:solidFill>
                  <a:srgbClr val="C00000"/>
                </a:solidFill>
              </a:rPr>
              <a:t>PIU, PMU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r>
              <a:rPr lang="en-US" sz="2700" dirty="0" smtClean="0">
                <a:solidFill>
                  <a:srgbClr val="002060"/>
                </a:solidFill>
              </a:rPr>
              <a:t>16. </a:t>
            </a:r>
            <a:r>
              <a:rPr lang="en-US" sz="2800" dirty="0">
                <a:solidFill>
                  <a:srgbClr val="002060"/>
                </a:solidFill>
              </a:rPr>
              <a:t>Laying of Tack coat over SAMI layer under with </a:t>
            </a:r>
            <a:r>
              <a:rPr lang="en-US" sz="2800" dirty="0" smtClean="0">
                <a:solidFill>
                  <a:srgbClr val="002060"/>
                </a:solidFill>
              </a:rPr>
              <a:t>BC</a:t>
            </a:r>
            <a:endParaRPr lang="en-IN" sz="2800" dirty="0">
              <a:solidFill>
                <a:srgbClr val="002060"/>
              </a:solidFill>
            </a:endParaRPr>
          </a:p>
          <a:p>
            <a:pPr marL="857250" lvl="1" indent="-400050" algn="r"/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smtClean="0">
                <a:solidFill>
                  <a:srgbClr val="C00000"/>
                </a:solidFill>
              </a:rPr>
              <a:t>Responsible Person–</a:t>
            </a:r>
            <a:r>
              <a:rPr lang="en-US" sz="2800" dirty="0" smtClean="0">
                <a:solidFill>
                  <a:srgbClr val="C00000"/>
                </a:solidFill>
              </a:rPr>
              <a:t>PIU, PMU &amp; Contractor</a:t>
            </a:r>
            <a:endParaRPr lang="en-US" sz="2700" dirty="0" smtClean="0">
              <a:solidFill>
                <a:srgbClr val="C0000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 algn="just"/>
            <a:endParaRPr lang="en-US" sz="2700" dirty="0" smtClean="0">
              <a:solidFill>
                <a:srgbClr val="002060"/>
              </a:solidFill>
            </a:endParaRPr>
          </a:p>
          <a:p>
            <a:pPr marL="857250" lvl="1" indent="-400050"/>
            <a:endParaRPr lang="en-IN" sz="2700" dirty="0" smtClean="0">
              <a:solidFill>
                <a:srgbClr val="002060"/>
              </a:solidFill>
            </a:endParaRPr>
          </a:p>
          <a:p>
            <a:pPr marL="457200" lvl="0" indent="-457200"/>
            <a:endParaRPr kumimoji="0" lang="en-IN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423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SOP of Execution of FDR works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 of Execution of FDR works</dc:title>
  <dc:creator>Hewlett-Packard Company</dc:creator>
  <cp:lastModifiedBy>Hewlett-Packard Company</cp:lastModifiedBy>
  <cp:revision>7</cp:revision>
  <dcterms:created xsi:type="dcterms:W3CDTF">2022-09-01T05:50:06Z</dcterms:created>
  <dcterms:modified xsi:type="dcterms:W3CDTF">2022-09-01T06:21:51Z</dcterms:modified>
</cp:coreProperties>
</file>